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4664"/>
  </p:normalViewPr>
  <p:slideViewPr>
    <p:cSldViewPr snapToGrid="0">
      <p:cViewPr varScale="1">
        <p:scale>
          <a:sx n="147" d="100"/>
          <a:sy n="147" d="100"/>
        </p:scale>
        <p:origin x="106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brightlineit.com/encryption-at-rest-important-business/" TargetMode="External"/><Relationship Id="rId3" Type="http://schemas.openxmlformats.org/officeDocument/2006/relationships/audio" Target="../media/media18.m4a"/><Relationship Id="rId7" Type="http://schemas.openxmlformats.org/officeDocument/2006/relationships/hyperlink" Target="https://www.soterosoft.com/blog/data-in-use-encryption-data-in-motion-encryption/" TargetMode="External"/><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hyperlink" Target="https://wiki.sei.cmu.edu/confluence/" TargetMode="External"/><Relationship Id="rId11" Type="http://schemas.openxmlformats.org/officeDocument/2006/relationships/image" Target="../media/image4.png"/><Relationship Id="rId5" Type="http://schemas.openxmlformats.org/officeDocument/2006/relationships/notesSlide" Target="../notesSlides/notesSlide14.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hyperlink" Target="https://www.techtarget.com/searchsecurity/definition/authentication#:~:text=Authentication%20enables%20organizations%20to%20keep,network%2Dbased%20applications%20or%20service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Aamir Rahman</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79AB50A5-1487-6E97-5890-2E2DEC91774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690"/>
    </mc:Choice>
    <mc:Fallback>
      <p:transition spd="slow" advTm="15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35966D5C-E164-7A4C-3E0B-EDD712F5B0A6}"/>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5" name="Picture 4">
            <a:extLst>
              <a:ext uri="{FF2B5EF4-FFF2-40B4-BE49-F238E27FC236}">
                <a16:creationId xmlns:a16="http://schemas.microsoft.com/office/drawing/2014/main" id="{EACF8DAA-C8C4-4E78-9AFB-5B79EAFDF8D9}"/>
              </a:ext>
            </a:extLst>
          </p:cNvPr>
          <p:cNvPicPr>
            <a:picLocks noChangeAspect="1"/>
          </p:cNvPicPr>
          <p:nvPr/>
        </p:nvPicPr>
        <p:blipFill>
          <a:blip r:embed="rId4"/>
          <a:stretch>
            <a:fillRect/>
          </a:stretch>
        </p:blipFill>
        <p:spPr>
          <a:xfrm>
            <a:off x="1991226" y="2790884"/>
            <a:ext cx="7896976" cy="3538168"/>
          </a:xfrm>
          <a:prstGeom prst="rect">
            <a:avLst/>
          </a:prstGeom>
        </p:spPr>
      </p:pic>
      <p:sp>
        <p:nvSpPr>
          <p:cNvPr id="6" name="Google Shape;196;g9504e29505_0_0">
            <a:extLst>
              <a:ext uri="{FF2B5EF4-FFF2-40B4-BE49-F238E27FC236}">
                <a16:creationId xmlns:a16="http://schemas.microsoft.com/office/drawing/2014/main" id="{B142D433-9BE4-5445-9715-80E17BC8862C}"/>
              </a:ext>
            </a:extLst>
          </p:cNvPr>
          <p:cNvSpPr txBox="1">
            <a:spLocks noGrp="1"/>
          </p:cNvSpPr>
          <p:nvPr>
            <p:ph type="body" idx="1"/>
          </p:nvPr>
        </p:nvSpPr>
        <p:spPr>
          <a:xfrm>
            <a:off x="2119813" y="2057401"/>
            <a:ext cx="7768389" cy="8199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resizing decreases the collection to zero</a:t>
            </a:r>
          </a:p>
        </p:txBody>
      </p:sp>
      <p:pic>
        <p:nvPicPr>
          <p:cNvPr id="7" name="Audio 6">
            <a:hlinkClick r:id="" action="ppaction://media"/>
            <a:extLst>
              <a:ext uri="{FF2B5EF4-FFF2-40B4-BE49-F238E27FC236}">
                <a16:creationId xmlns:a16="http://schemas.microsoft.com/office/drawing/2014/main" id="{AAB7DB7A-7729-4017-7B6A-2BF8AB1B0B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20645956"/>
      </p:ext>
    </p:extLst>
  </p:cSld>
  <p:clrMapOvr>
    <a:masterClrMapping/>
  </p:clrMapOvr>
  <mc:AlternateContent xmlns:mc="http://schemas.openxmlformats.org/markup-compatibility/2006">
    <mc:Choice xmlns:p14="http://schemas.microsoft.com/office/powerpoint/2010/main" Requires="p14">
      <p:transition spd="slow" p14:dur="2000" advTm="11381"/>
    </mc:Choice>
    <mc:Fallback>
      <p:transition spd="slow" advTm="11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FFA9EDA1-E35E-4CEC-F4A6-03FE8E3604C9}"/>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5" name="Picture 4">
            <a:extLst>
              <a:ext uri="{FF2B5EF4-FFF2-40B4-BE49-F238E27FC236}">
                <a16:creationId xmlns:a16="http://schemas.microsoft.com/office/drawing/2014/main" id="{46F54219-482B-C106-AB0F-2CC4A61E6AA6}"/>
              </a:ext>
            </a:extLst>
          </p:cNvPr>
          <p:cNvPicPr>
            <a:picLocks noChangeAspect="1"/>
          </p:cNvPicPr>
          <p:nvPr/>
        </p:nvPicPr>
        <p:blipFill>
          <a:blip r:embed="rId4"/>
          <a:stretch>
            <a:fillRect/>
          </a:stretch>
        </p:blipFill>
        <p:spPr>
          <a:xfrm>
            <a:off x="682146" y="2057401"/>
            <a:ext cx="10827708" cy="3600145"/>
          </a:xfrm>
          <a:prstGeom prst="rect">
            <a:avLst/>
          </a:prstGeom>
        </p:spPr>
      </p:pic>
      <p:sp>
        <p:nvSpPr>
          <p:cNvPr id="6" name="Google Shape;196;g9504e29505_0_0">
            <a:extLst>
              <a:ext uri="{FF2B5EF4-FFF2-40B4-BE49-F238E27FC236}">
                <a16:creationId xmlns:a16="http://schemas.microsoft.com/office/drawing/2014/main" id="{E37D780B-F7D1-3555-E4F2-508D981C3058}"/>
              </a:ext>
            </a:extLst>
          </p:cNvPr>
          <p:cNvSpPr txBox="1">
            <a:spLocks noGrp="1"/>
          </p:cNvSpPr>
          <p:nvPr>
            <p:ph type="body" idx="1"/>
          </p:nvPr>
        </p:nvSpPr>
        <p:spPr>
          <a:xfrm>
            <a:off x="810483" y="5657546"/>
            <a:ext cx="10820400" cy="8199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reserve increases the capacity but not the size of the collection.</a:t>
            </a:r>
            <a:endParaRPr dirty="0"/>
          </a:p>
        </p:txBody>
      </p:sp>
      <p:pic>
        <p:nvPicPr>
          <p:cNvPr id="7" name="Audio 6">
            <a:hlinkClick r:id="" action="ppaction://media"/>
            <a:extLst>
              <a:ext uri="{FF2B5EF4-FFF2-40B4-BE49-F238E27FC236}">
                <a16:creationId xmlns:a16="http://schemas.microsoft.com/office/drawing/2014/main" id="{DCC7BEEE-6DAC-BFFE-1BF6-9982681FC1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1603192"/>
      </p:ext>
    </p:extLst>
  </p:cSld>
  <p:clrMapOvr>
    <a:masterClrMapping/>
  </p:clrMapOvr>
  <mc:AlternateContent xmlns:mc="http://schemas.openxmlformats.org/markup-compatibility/2006">
    <mc:Choice xmlns:p14="http://schemas.microsoft.com/office/powerpoint/2010/main" Requires="p14">
      <p:transition spd="slow" p14:dur="2000" advTm="9237"/>
    </mc:Choice>
    <mc:Fallback>
      <p:transition spd="slow" advTm="9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84CEA636-1897-275D-C56E-B76F77E4926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5" name="Picture 4">
            <a:extLst>
              <a:ext uri="{FF2B5EF4-FFF2-40B4-BE49-F238E27FC236}">
                <a16:creationId xmlns:a16="http://schemas.microsoft.com/office/drawing/2014/main" id="{B7492336-50B2-1480-3FA6-8902BCC04B6E}"/>
              </a:ext>
            </a:extLst>
          </p:cNvPr>
          <p:cNvPicPr>
            <a:picLocks noChangeAspect="1"/>
          </p:cNvPicPr>
          <p:nvPr/>
        </p:nvPicPr>
        <p:blipFill>
          <a:blip r:embed="rId4"/>
          <a:stretch>
            <a:fillRect/>
          </a:stretch>
        </p:blipFill>
        <p:spPr>
          <a:xfrm>
            <a:off x="261004" y="331270"/>
            <a:ext cx="7941632" cy="6195460"/>
          </a:xfrm>
          <a:prstGeom prst="rect">
            <a:avLst/>
          </a:prstGeom>
        </p:spPr>
      </p:pic>
      <p:sp>
        <p:nvSpPr>
          <p:cNvPr id="6" name="Google Shape;196;g9504e29505_0_0">
            <a:extLst>
              <a:ext uri="{FF2B5EF4-FFF2-40B4-BE49-F238E27FC236}">
                <a16:creationId xmlns:a16="http://schemas.microsoft.com/office/drawing/2014/main" id="{111F47FB-566B-E054-EA24-F1650C35E30B}"/>
              </a:ext>
            </a:extLst>
          </p:cNvPr>
          <p:cNvSpPr txBox="1">
            <a:spLocks noGrp="1"/>
          </p:cNvSpPr>
          <p:nvPr>
            <p:ph type="body" idx="1"/>
          </p:nvPr>
        </p:nvSpPr>
        <p:spPr>
          <a:xfrm>
            <a:off x="7200900" y="2609055"/>
            <a:ext cx="4106779" cy="8199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Complete testing passed</a:t>
            </a:r>
          </a:p>
        </p:txBody>
      </p:sp>
      <p:pic>
        <p:nvPicPr>
          <p:cNvPr id="7" name="Audio 6">
            <a:hlinkClick r:id="" action="ppaction://media"/>
            <a:extLst>
              <a:ext uri="{FF2B5EF4-FFF2-40B4-BE49-F238E27FC236}">
                <a16:creationId xmlns:a16="http://schemas.microsoft.com/office/drawing/2014/main" id="{6DDBF6D7-1F3B-4902-C208-CA7FE6B4EA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18595626"/>
      </p:ext>
    </p:extLst>
  </p:cSld>
  <p:clrMapOvr>
    <a:masterClrMapping/>
  </p:clrMapOvr>
  <mc:AlternateContent xmlns:mc="http://schemas.openxmlformats.org/markup-compatibility/2006">
    <mc:Choice xmlns:p14="http://schemas.microsoft.com/office/powerpoint/2010/main" Requires="p14">
      <p:transition spd="slow" p14:dur="2000" advTm="14698"/>
    </mc:Choice>
    <mc:Fallback>
      <p:transition spd="slow" advTm="14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D88E991-7BE1-172B-439A-99C3216E186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81"/>
    </mc:Choice>
    <mc:Fallback>
      <p:transition spd="slow" advTm="9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210;p10">
            <a:extLst>
              <a:ext uri="{FF2B5EF4-FFF2-40B4-BE49-F238E27FC236}">
                <a16:creationId xmlns:a16="http://schemas.microsoft.com/office/drawing/2014/main" id="{05A6A555-A795-6D35-E059-F53B83973822}"/>
              </a:ext>
            </a:extLst>
          </p:cNvPr>
          <p:cNvSpPr txBox="1">
            <a:spLocks noGrp="1"/>
          </p:cNvSpPr>
          <p:nvPr>
            <p:ph type="body" idx="1"/>
          </p:nvPr>
        </p:nvSpPr>
        <p:spPr>
          <a:xfrm>
            <a:off x="685800" y="2194560"/>
            <a:ext cx="8041105"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Security-Focused Software Development Life Cycle</a:t>
            </a:r>
          </a:p>
          <a:p>
            <a:pPr marL="685800" lvl="1" indent="-228600" algn="l" rtl="0">
              <a:lnSpc>
                <a:spcPct val="90000"/>
              </a:lnSpc>
              <a:spcBef>
                <a:spcPts val="0"/>
              </a:spcBef>
              <a:spcAft>
                <a:spcPts val="0"/>
              </a:spcAft>
              <a:buClr>
                <a:schemeClr val="lt1"/>
              </a:buClr>
              <a:buSzPts val="2000"/>
              <a:buChar char="•"/>
            </a:pPr>
            <a:r>
              <a:rPr lang="en-US" dirty="0"/>
              <a:t>Plan/Design</a:t>
            </a:r>
          </a:p>
          <a:p>
            <a:pPr marL="1143000" lvl="2" indent="-228600">
              <a:spcBef>
                <a:spcPts val="0"/>
              </a:spcBef>
              <a:buSzPts val="2000"/>
            </a:pPr>
            <a:r>
              <a:rPr lang="en-US" sz="2000" dirty="0"/>
              <a:t>Planning Tools</a:t>
            </a:r>
          </a:p>
          <a:p>
            <a:pPr marL="685800" lvl="1" indent="-228600" algn="l" rtl="0">
              <a:lnSpc>
                <a:spcPct val="90000"/>
              </a:lnSpc>
              <a:spcBef>
                <a:spcPts val="0"/>
              </a:spcBef>
              <a:spcAft>
                <a:spcPts val="0"/>
              </a:spcAft>
              <a:buClr>
                <a:schemeClr val="lt1"/>
              </a:buClr>
              <a:buSzPts val="2000"/>
              <a:buChar char="•"/>
            </a:pPr>
            <a:r>
              <a:rPr lang="en-US" dirty="0"/>
              <a:t>Build</a:t>
            </a:r>
          </a:p>
          <a:p>
            <a:pPr marL="1143000" lvl="2" indent="-228600">
              <a:spcBef>
                <a:spcPts val="0"/>
              </a:spcBef>
              <a:buSzPts val="2000"/>
            </a:pPr>
            <a:r>
              <a:rPr lang="en-US" sz="2000" dirty="0"/>
              <a:t>Compiler</a:t>
            </a:r>
          </a:p>
          <a:p>
            <a:pPr marL="1143000" lvl="2" indent="-228600">
              <a:spcBef>
                <a:spcPts val="0"/>
              </a:spcBef>
              <a:buSzPts val="2000"/>
            </a:pPr>
            <a:r>
              <a:rPr lang="en-US" sz="2000" dirty="0"/>
              <a:t>Unit Testing</a:t>
            </a:r>
          </a:p>
          <a:p>
            <a:pPr marL="1143000" lvl="2" indent="-228600">
              <a:spcBef>
                <a:spcPts val="0"/>
              </a:spcBef>
              <a:buSzPts val="2000"/>
            </a:pPr>
            <a:r>
              <a:rPr lang="en-US" sz="2000" dirty="0"/>
              <a:t>Coding Standards</a:t>
            </a:r>
          </a:p>
          <a:p>
            <a:pPr marL="685800" lvl="1" indent="-228600" algn="l" rtl="0">
              <a:lnSpc>
                <a:spcPct val="90000"/>
              </a:lnSpc>
              <a:spcBef>
                <a:spcPts val="0"/>
              </a:spcBef>
              <a:spcAft>
                <a:spcPts val="0"/>
              </a:spcAft>
              <a:buClr>
                <a:schemeClr val="lt1"/>
              </a:buClr>
              <a:buSzPts val="2000"/>
              <a:buChar char="•"/>
            </a:pPr>
            <a:r>
              <a:rPr lang="en-US" dirty="0"/>
              <a:t>Testing</a:t>
            </a:r>
          </a:p>
          <a:p>
            <a:pPr marL="1143000" lvl="2" indent="-228600">
              <a:spcBef>
                <a:spcPts val="0"/>
              </a:spcBef>
              <a:buSzPts val="2000"/>
            </a:pPr>
            <a:r>
              <a:rPr lang="en-US" sz="2000" dirty="0"/>
              <a:t>Unit Testing</a:t>
            </a:r>
          </a:p>
          <a:p>
            <a:pPr marL="1143000" lvl="2" indent="-228600">
              <a:spcBef>
                <a:spcPts val="0"/>
              </a:spcBef>
              <a:buSzPts val="2000"/>
            </a:pPr>
            <a:r>
              <a:rPr lang="en-US" sz="2000" dirty="0"/>
              <a:t>Static Code Analyzer</a:t>
            </a:r>
          </a:p>
          <a:p>
            <a:pPr marL="1143000" lvl="2" indent="-228600">
              <a:spcBef>
                <a:spcPts val="0"/>
              </a:spcBef>
              <a:buSzPts val="2000"/>
            </a:pPr>
            <a:r>
              <a:rPr lang="en-US" sz="2000" dirty="0"/>
              <a:t>Dynamic Application Security Tests</a:t>
            </a:r>
          </a:p>
          <a:p>
            <a:pPr marL="685800" lvl="1" indent="-228600" algn="l" rtl="0">
              <a:lnSpc>
                <a:spcPct val="90000"/>
              </a:lnSpc>
              <a:spcBef>
                <a:spcPts val="0"/>
              </a:spcBef>
              <a:spcAft>
                <a:spcPts val="0"/>
              </a:spcAft>
              <a:buClr>
                <a:schemeClr val="lt1"/>
              </a:buClr>
              <a:buSzPts val="2000"/>
              <a:buChar char="•"/>
            </a:pPr>
            <a:r>
              <a:rPr lang="en-US" dirty="0"/>
              <a:t>Deployment</a:t>
            </a:r>
          </a:p>
          <a:p>
            <a:pPr marL="1143000" lvl="2" indent="-228600">
              <a:spcBef>
                <a:spcPts val="0"/>
              </a:spcBef>
              <a:buSzPts val="2000"/>
            </a:pPr>
            <a:r>
              <a:rPr lang="en-US" sz="2000" dirty="0"/>
              <a:t>Configuration Management</a:t>
            </a:r>
          </a:p>
          <a:p>
            <a:pPr marL="1143000" lvl="2" indent="-228600">
              <a:spcBef>
                <a:spcPts val="0"/>
              </a:spcBef>
              <a:buSzPts val="2000"/>
            </a:pPr>
            <a:r>
              <a:rPr lang="en-US" sz="2000" dirty="0"/>
              <a:t>Runtime Verification Tools</a:t>
            </a:r>
          </a:p>
        </p:txBody>
      </p:sp>
      <p:pic>
        <p:nvPicPr>
          <p:cNvPr id="5" name="Audio 4">
            <a:hlinkClick r:id="" action="ppaction://media"/>
            <a:extLst>
              <a:ext uri="{FF2B5EF4-FFF2-40B4-BE49-F238E27FC236}">
                <a16:creationId xmlns:a16="http://schemas.microsoft.com/office/drawing/2014/main" id="{502E1A34-BC76-E11D-C7F8-379E6776F4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320"/>
    </mc:Choice>
    <mc:Fallback>
      <p:transition spd="slow" advTm="44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217;p11">
            <a:extLst>
              <a:ext uri="{FF2B5EF4-FFF2-40B4-BE49-F238E27FC236}">
                <a16:creationId xmlns:a16="http://schemas.microsoft.com/office/drawing/2014/main" id="{BAC03A97-1284-F3F2-BF46-81CAE88E126A}"/>
              </a:ext>
            </a:extLst>
          </p:cNvPr>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Act Now</a:t>
            </a:r>
          </a:p>
          <a:p>
            <a:pPr marL="685800" lvl="1" indent="-228600">
              <a:spcBef>
                <a:spcPts val="0"/>
              </a:spcBef>
              <a:buSzPts val="2000"/>
            </a:pPr>
            <a:r>
              <a:rPr lang="en-US" dirty="0"/>
              <a:t>Mitigates any current threat risks</a:t>
            </a:r>
          </a:p>
          <a:p>
            <a:pPr marL="685800" lvl="1" indent="-228600">
              <a:spcBef>
                <a:spcPts val="0"/>
              </a:spcBef>
              <a:buSzPts val="2000"/>
            </a:pPr>
            <a:r>
              <a:rPr lang="en-US" dirty="0"/>
              <a:t>May save money in the long run by preventing any imminent attacks</a:t>
            </a:r>
          </a:p>
          <a:p>
            <a:pPr marL="685800" lvl="1" indent="-228600">
              <a:spcBef>
                <a:spcPts val="0"/>
              </a:spcBef>
              <a:buSzPts val="2000"/>
            </a:pPr>
            <a:r>
              <a:rPr lang="en-US" dirty="0"/>
              <a:t>Secure people’s information quickly / Keep the trust of our clients</a:t>
            </a:r>
          </a:p>
          <a:p>
            <a:pPr marL="685800" lvl="1" indent="-228600">
              <a:spcBef>
                <a:spcPts val="0"/>
              </a:spcBef>
              <a:buSzPts val="2000"/>
            </a:pPr>
            <a:r>
              <a:rPr lang="en-US" dirty="0"/>
              <a:t>May not have all the resources to act now</a:t>
            </a:r>
          </a:p>
          <a:p>
            <a:pPr marL="685800" lvl="1" indent="-228600">
              <a:spcBef>
                <a:spcPts val="0"/>
              </a:spcBef>
              <a:buSzPts val="2000"/>
            </a:pPr>
            <a:r>
              <a:rPr lang="en-US" dirty="0"/>
              <a:t>High upfront cost</a:t>
            </a:r>
          </a:p>
          <a:p>
            <a:pPr marL="685800" lvl="1" indent="-228600">
              <a:spcBef>
                <a:spcPts val="0"/>
              </a:spcBef>
              <a:buSzPts val="2000"/>
            </a:pPr>
            <a:endParaRPr lang="en-US" dirty="0"/>
          </a:p>
          <a:p>
            <a:pPr marL="228600" lvl="0" indent="-228600" algn="l" rtl="0">
              <a:lnSpc>
                <a:spcPct val="90000"/>
              </a:lnSpc>
              <a:spcBef>
                <a:spcPts val="0"/>
              </a:spcBef>
              <a:spcAft>
                <a:spcPts val="0"/>
              </a:spcAft>
              <a:buClr>
                <a:schemeClr val="lt1"/>
              </a:buClr>
              <a:buSzPts val="2000"/>
              <a:buChar char="•"/>
            </a:pPr>
            <a:r>
              <a:rPr lang="en-US" sz="2000" dirty="0"/>
              <a:t>Act Later</a:t>
            </a:r>
          </a:p>
          <a:p>
            <a:pPr marL="685800" lvl="1" indent="-228600">
              <a:spcBef>
                <a:spcPts val="0"/>
              </a:spcBef>
              <a:buSzPts val="2000"/>
            </a:pPr>
            <a:r>
              <a:rPr lang="en-US" dirty="0"/>
              <a:t>Time to retrieve resources and money</a:t>
            </a:r>
          </a:p>
          <a:p>
            <a:pPr marL="685800" lvl="1" indent="-228600">
              <a:spcBef>
                <a:spcPts val="0"/>
              </a:spcBef>
              <a:buSzPts val="2000"/>
            </a:pPr>
            <a:r>
              <a:rPr lang="en-US" dirty="0"/>
              <a:t>Attacks may happen in the meantime</a:t>
            </a:r>
          </a:p>
          <a:p>
            <a:pPr marL="685800" lvl="1" indent="-228600">
              <a:spcBef>
                <a:spcPts val="0"/>
              </a:spcBef>
              <a:buSzPts val="2000"/>
            </a:pPr>
            <a:r>
              <a:rPr lang="en-US" dirty="0"/>
              <a:t>Lose trust of clients if a data breach occurs</a:t>
            </a:r>
          </a:p>
          <a:p>
            <a:pPr marL="685800" lvl="1" indent="-228600">
              <a:spcBef>
                <a:spcPts val="0"/>
              </a:spcBef>
              <a:buSzPts val="2000"/>
            </a:pPr>
            <a:r>
              <a:rPr lang="en-US" dirty="0"/>
              <a:t>Could cause a bigger, more expensive, issue in the long run</a:t>
            </a:r>
            <a:endParaRPr dirty="0"/>
          </a:p>
        </p:txBody>
      </p:sp>
      <p:pic>
        <p:nvPicPr>
          <p:cNvPr id="5" name="Audio 4">
            <a:hlinkClick r:id="" action="ppaction://media"/>
            <a:extLst>
              <a:ext uri="{FF2B5EF4-FFF2-40B4-BE49-F238E27FC236}">
                <a16:creationId xmlns:a16="http://schemas.microsoft.com/office/drawing/2014/main" id="{7B77BB35-2184-A45A-F624-D77557F2EE8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653"/>
    </mc:Choice>
    <mc:Fallback>
      <p:transition spd="slow" advTm="41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224;p12">
            <a:extLst>
              <a:ext uri="{FF2B5EF4-FFF2-40B4-BE49-F238E27FC236}">
                <a16:creationId xmlns:a16="http://schemas.microsoft.com/office/drawing/2014/main" id="{F7A7AD8B-1FCB-F7E8-05CE-F24294045150}"/>
              </a:ext>
            </a:extLst>
          </p:cNvPr>
          <p:cNvSpPr txBox="1">
            <a:spLocks noGrp="1"/>
          </p:cNvSpPr>
          <p:nvPr>
            <p:ph type="body" idx="1"/>
          </p:nvPr>
        </p:nvSpPr>
        <p:spPr>
          <a:xfrm>
            <a:off x="653716" y="2742245"/>
            <a:ext cx="10238874" cy="2606040"/>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Follow security standards</a:t>
            </a:r>
          </a:p>
          <a:p>
            <a:pPr marL="1143000" lvl="2" indent="-228600" algn="l" rtl="0">
              <a:lnSpc>
                <a:spcPct val="90000"/>
              </a:lnSpc>
              <a:spcBef>
                <a:spcPts val="0"/>
              </a:spcBef>
              <a:spcAft>
                <a:spcPts val="0"/>
              </a:spcAft>
              <a:buClr>
                <a:schemeClr val="lt1"/>
              </a:buClr>
              <a:buSzPts val="1800"/>
              <a:buChar char="•"/>
            </a:pPr>
            <a:r>
              <a:rPr lang="en-US" sz="2000" dirty="0"/>
              <a:t>Encryption Policies</a:t>
            </a:r>
          </a:p>
          <a:p>
            <a:pPr marL="1143000" lvl="2" indent="-228600" algn="l" rtl="0">
              <a:lnSpc>
                <a:spcPct val="90000"/>
              </a:lnSpc>
              <a:spcBef>
                <a:spcPts val="0"/>
              </a:spcBef>
              <a:spcAft>
                <a:spcPts val="0"/>
              </a:spcAft>
              <a:buClr>
                <a:schemeClr val="lt1"/>
              </a:buClr>
              <a:buSzPts val="1800"/>
              <a:buChar char="•"/>
            </a:pPr>
            <a:r>
              <a:rPr lang="en-US" sz="2000" dirty="0"/>
              <a:t>Revise and Edit Policy Regularly</a:t>
            </a:r>
          </a:p>
          <a:p>
            <a:pPr marL="1143000" lvl="2" indent="-228600" algn="l" rtl="0">
              <a:lnSpc>
                <a:spcPct val="90000"/>
              </a:lnSpc>
              <a:spcBef>
                <a:spcPts val="0"/>
              </a:spcBef>
              <a:spcAft>
                <a:spcPts val="0"/>
              </a:spcAft>
              <a:buClr>
                <a:schemeClr val="lt1"/>
              </a:buClr>
              <a:buSzPts val="1800"/>
              <a:buChar char="•"/>
            </a:pPr>
            <a:r>
              <a:rPr lang="en-US" sz="2000" dirty="0"/>
              <a:t>Reference All CERT Coding Standards</a:t>
            </a:r>
          </a:p>
          <a:p>
            <a:pPr marL="1143000" lvl="2" indent="-228600" algn="l" rtl="0">
              <a:lnSpc>
                <a:spcPct val="90000"/>
              </a:lnSpc>
              <a:spcBef>
                <a:spcPts val="0"/>
              </a:spcBef>
              <a:spcAft>
                <a:spcPts val="0"/>
              </a:spcAft>
              <a:buClr>
                <a:schemeClr val="lt1"/>
              </a:buClr>
              <a:buSzPts val="1800"/>
              <a:buChar char="•"/>
            </a:pPr>
            <a:r>
              <a:rPr lang="en-US" sz="2000" dirty="0"/>
              <a:t>Start Implementing Encryption and Triple-A policies as soon as possible</a:t>
            </a:r>
          </a:p>
          <a:p>
            <a:pPr marL="1143000" lvl="2" indent="-228600" algn="l" rtl="0">
              <a:lnSpc>
                <a:spcPct val="90000"/>
              </a:lnSpc>
              <a:spcBef>
                <a:spcPts val="0"/>
              </a:spcBef>
              <a:spcAft>
                <a:spcPts val="0"/>
              </a:spcAft>
              <a:buClr>
                <a:schemeClr val="lt1"/>
              </a:buClr>
              <a:buSzPts val="1800"/>
              <a:buChar char="•"/>
            </a:pPr>
            <a:r>
              <a:rPr lang="en-US" sz="2000" dirty="0"/>
              <a:t>Teamwork</a:t>
            </a:r>
          </a:p>
          <a:p>
            <a:pPr marL="1143000" lvl="2" indent="-228600" algn="l" rtl="0">
              <a:lnSpc>
                <a:spcPct val="90000"/>
              </a:lnSpc>
              <a:spcBef>
                <a:spcPts val="0"/>
              </a:spcBef>
              <a:spcAft>
                <a:spcPts val="0"/>
              </a:spcAft>
              <a:buClr>
                <a:schemeClr val="lt1"/>
              </a:buClr>
              <a:buSzPts val="1800"/>
              <a:buChar char="•"/>
            </a:pPr>
            <a:r>
              <a:rPr lang="en-US" sz="2000" dirty="0"/>
              <a:t>Security Training</a:t>
            </a:r>
          </a:p>
          <a:p>
            <a:pPr marL="1143000" lvl="2" indent="-228600" algn="l" rtl="0">
              <a:lnSpc>
                <a:spcPct val="90000"/>
              </a:lnSpc>
              <a:spcBef>
                <a:spcPts val="0"/>
              </a:spcBef>
              <a:spcAft>
                <a:spcPts val="0"/>
              </a:spcAft>
              <a:buClr>
                <a:schemeClr val="lt1"/>
              </a:buClr>
              <a:buSzPts val="1800"/>
              <a:buChar char="•"/>
            </a:pPr>
            <a:r>
              <a:rPr lang="en-US" sz="2000" dirty="0"/>
              <a:t>Start Internal Defense-in-Depth Layers</a:t>
            </a:r>
          </a:p>
          <a:p>
            <a:pPr marL="1143000" lvl="2" indent="-228600" algn="l" rtl="0">
              <a:lnSpc>
                <a:spcPct val="90000"/>
              </a:lnSpc>
              <a:spcBef>
                <a:spcPts val="0"/>
              </a:spcBef>
              <a:spcAft>
                <a:spcPts val="0"/>
              </a:spcAft>
              <a:buClr>
                <a:schemeClr val="lt1"/>
              </a:buClr>
              <a:buSzPts val="1800"/>
              <a:buChar char="•"/>
            </a:pPr>
            <a:endParaRPr lang="en-US" sz="2000" dirty="0"/>
          </a:p>
        </p:txBody>
      </p:sp>
      <p:pic>
        <p:nvPicPr>
          <p:cNvPr id="5" name="Audio 4">
            <a:hlinkClick r:id="" action="ppaction://media"/>
            <a:extLst>
              <a:ext uri="{FF2B5EF4-FFF2-40B4-BE49-F238E27FC236}">
                <a16:creationId xmlns:a16="http://schemas.microsoft.com/office/drawing/2014/main" id="{62D1E664-DB57-28EA-3028-87DA2967044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818"/>
    </mc:Choice>
    <mc:Fallback>
      <p:transition spd="slow" advTm="23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231;p13">
            <a:extLst>
              <a:ext uri="{FF2B5EF4-FFF2-40B4-BE49-F238E27FC236}">
                <a16:creationId xmlns:a16="http://schemas.microsoft.com/office/drawing/2014/main" id="{048BA5DC-AF5A-2C94-BDC6-9D07B9B3ACFB}"/>
              </a:ext>
            </a:extLst>
          </p:cNvPr>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t>Great Starting Point To Prevent Future Attacks</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Always Reference CERT Coding Standards</a:t>
            </a:r>
          </a:p>
          <a:p>
            <a:pPr marL="228600" lvl="0" indent="-228600" algn="l" rtl="0">
              <a:lnSpc>
                <a:spcPct val="90000"/>
              </a:lnSpc>
              <a:spcBef>
                <a:spcPts val="0"/>
              </a:spcBef>
              <a:spcAft>
                <a:spcPts val="0"/>
              </a:spcAft>
              <a:buClr>
                <a:schemeClr val="lt1"/>
              </a:buClr>
              <a:buSzPts val="2200"/>
              <a:buChar char="•"/>
            </a:pPr>
            <a:endParaRPr lang="en-US" sz="1800" dirty="0"/>
          </a:p>
          <a:p>
            <a:pPr marL="228600" indent="-228600">
              <a:spcBef>
                <a:spcPts val="0"/>
              </a:spcBef>
              <a:buSzPts val="2200"/>
            </a:pPr>
            <a:r>
              <a:rPr lang="en-US" sz="1800" dirty="0"/>
              <a:t>Follow The 10 Core Security Principles Throughout Lifecycle</a:t>
            </a:r>
          </a:p>
          <a:p>
            <a:pPr marL="228600" indent="-228600">
              <a:spcBef>
                <a:spcPts val="0"/>
              </a:spcBef>
              <a:buSzPts val="2200"/>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Implement Encryption and Triple-A Policies As Much As Possible</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Acting Right Away and Don’t Delay</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5" name="Audio 4">
            <a:hlinkClick r:id="" action="ppaction://media"/>
            <a:extLst>
              <a:ext uri="{FF2B5EF4-FFF2-40B4-BE49-F238E27FC236}">
                <a16:creationId xmlns:a16="http://schemas.microsoft.com/office/drawing/2014/main" id="{18488C22-4760-7653-5A2E-9753FA1B94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576"/>
    </mc:Choice>
    <mc:Fallback>
      <p:transition spd="slow" advTm="5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221325" y="1736901"/>
            <a:ext cx="10820400" cy="4024125"/>
          </a:xfrm>
          <a:prstGeom prst="rect">
            <a:avLst/>
          </a:prstGeom>
          <a:noFill/>
          <a:ln>
            <a:noFill/>
          </a:ln>
        </p:spPr>
        <p:txBody>
          <a:bodyPr spcFirstLastPara="1" wrap="square" lIns="91425" tIns="45700" rIns="91425" bIns="45700" anchor="t" anchorCtr="0">
            <a:noAutofit/>
          </a:bodyPr>
          <a:lstStyle/>
          <a:p>
            <a:pPr marL="228600" indent="-228600">
              <a:spcBef>
                <a:spcPts val="0"/>
              </a:spcBef>
              <a:buSzPts val="2200"/>
            </a:pPr>
            <a:r>
              <a:rPr lang="en-US" sz="1900" dirty="0">
                <a:effectLst/>
                <a:latin typeface="Century Gothic" panose="020B0502020202020204" pitchFamily="34" charset="0"/>
                <a:ea typeface="Calibri" panose="020F0502020204030204" pitchFamily="34" charset="0"/>
              </a:rPr>
              <a:t>Carnegie Mellon University Software Engineering Institute. </a:t>
            </a:r>
            <a:r>
              <a:rPr lang="en-US" sz="1900" u="sng" dirty="0">
                <a:solidFill>
                  <a:srgbClr val="0000FF"/>
                </a:solidFill>
                <a:effectLst/>
                <a:latin typeface="Century Gothic" panose="020B0502020202020204" pitchFamily="34" charset="0"/>
                <a:ea typeface="Calibri" panose="020F0502020204030204" pitchFamily="34" charset="0"/>
                <a:hlinkClick r:id="rId6"/>
              </a:rPr>
              <a:t>SEI External Wiki Home - Homepage - Confluence (cmu.edu)</a:t>
            </a:r>
            <a:r>
              <a:rPr lang="en-US" sz="1900" dirty="0">
                <a:effectLst/>
                <a:latin typeface="Century Gothic" panose="020B0502020202020204" pitchFamily="34" charset="0"/>
                <a:ea typeface="Calibri" panose="020F0502020204030204" pitchFamily="34" charset="0"/>
              </a:rPr>
              <a:t>. Provides information about security policies for programming systems and languages.</a:t>
            </a:r>
          </a:p>
          <a:p>
            <a:pPr marL="0" lvl="0" indent="0" algn="l" rtl="0">
              <a:lnSpc>
                <a:spcPct val="90000"/>
              </a:lnSpc>
              <a:spcBef>
                <a:spcPts val="0"/>
              </a:spcBef>
              <a:spcAft>
                <a:spcPts val="0"/>
              </a:spcAft>
              <a:buClr>
                <a:schemeClr val="lt1"/>
              </a:buClr>
              <a:buSzPts val="2200"/>
              <a:buNone/>
            </a:pPr>
            <a:endParaRPr lang="en-US" sz="1900" dirty="0"/>
          </a:p>
          <a:p>
            <a:pPr marL="228600" lvl="0" indent="-228600" algn="l" rtl="0">
              <a:lnSpc>
                <a:spcPct val="90000"/>
              </a:lnSpc>
              <a:spcBef>
                <a:spcPts val="0"/>
              </a:spcBef>
              <a:spcAft>
                <a:spcPts val="0"/>
              </a:spcAft>
              <a:buClr>
                <a:schemeClr val="lt1"/>
              </a:buClr>
              <a:buSzPts val="2200"/>
              <a:buChar char="•"/>
            </a:pPr>
            <a:r>
              <a:rPr lang="en-US" sz="1900" dirty="0"/>
              <a:t>Das, P. (n.d.). In-Use Encryption – What it is and How Companies Benefit. </a:t>
            </a:r>
            <a:r>
              <a:rPr lang="en-US" sz="1900" i="1" dirty="0" err="1"/>
              <a:t>Soterosoft</a:t>
            </a:r>
            <a:r>
              <a:rPr lang="en-US" sz="1900" dirty="0"/>
              <a:t>. Retrieved from </a:t>
            </a:r>
            <a:r>
              <a:rPr lang="en-US" sz="1900" dirty="0">
                <a:hlinkClick r:id="rId7"/>
              </a:rPr>
              <a:t>Data in Use Encryption | What It Is and How Companies Benefit (soterosoft.com)</a:t>
            </a:r>
            <a:endParaRPr lang="en-US" sz="1900" dirty="0"/>
          </a:p>
          <a:p>
            <a:pPr marL="228600" lvl="0" indent="-228600" algn="l" rtl="0">
              <a:lnSpc>
                <a:spcPct val="90000"/>
              </a:lnSpc>
              <a:spcBef>
                <a:spcPts val="0"/>
              </a:spcBef>
              <a:spcAft>
                <a:spcPts val="0"/>
              </a:spcAft>
              <a:buClr>
                <a:schemeClr val="lt1"/>
              </a:buClr>
              <a:buSzPts val="2200"/>
              <a:buChar char="•"/>
            </a:pPr>
            <a:endParaRPr lang="en-US" sz="1900" dirty="0"/>
          </a:p>
          <a:p>
            <a:pPr marL="0" marR="0" lvl="0" indent="0" algn="l" defTabSz="914400" rtl="0" eaLnBrk="1" fontAlgn="auto" latinLnBrk="0" hangingPunct="1">
              <a:lnSpc>
                <a:spcPct val="90000"/>
              </a:lnSpc>
              <a:spcBef>
                <a:spcPts val="0"/>
              </a:spcBef>
              <a:spcAft>
                <a:spcPts val="0"/>
              </a:spcAft>
              <a:buClr>
                <a:srgbClr val="FFFFFF"/>
              </a:buClr>
              <a:buSzPts val="2200"/>
              <a:buFont typeface="Arial"/>
              <a:buNone/>
              <a:tabLst/>
              <a:defRPr/>
            </a:pPr>
            <a:endParaRPr kumimoji="0" lang="en-US" sz="1900" b="0" i="0" u="none" strike="noStrike" kern="0" cap="none" spc="0" normalizeH="0" baseline="0" noProof="0" dirty="0">
              <a:ln>
                <a:noFill/>
              </a:ln>
              <a:solidFill>
                <a:srgbClr val="FFFFFF"/>
              </a:solidFill>
              <a:effectLst/>
              <a:uLnTx/>
              <a:uFillTx/>
              <a:latin typeface="Century Gothic"/>
              <a:sym typeface="Century Gothic"/>
            </a:endParaRPr>
          </a:p>
          <a:p>
            <a:pPr marL="228600" marR="0" lvl="0"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900" b="0" i="0" u="none" strike="noStrike" kern="0" cap="none" spc="0" normalizeH="0" baseline="0" noProof="0" dirty="0">
                <a:ln>
                  <a:noFill/>
                </a:ln>
                <a:solidFill>
                  <a:srgbClr val="FFFFFF"/>
                </a:solidFill>
                <a:effectLst/>
                <a:uLnTx/>
                <a:uFillTx/>
                <a:latin typeface="Century Gothic"/>
                <a:sym typeface="Century Gothic"/>
              </a:rPr>
              <a:t>Model, I. (2017, May 17). What is encryption at rest, and why is it important for your business? Brightline Technologies. Retrieved June 8, 2022, from </a:t>
            </a:r>
            <a:r>
              <a:rPr kumimoji="0" lang="en-US" sz="1900" b="0" i="0" u="none" strike="noStrike" kern="0" cap="none" spc="0" normalizeH="0" baseline="0" noProof="0" dirty="0">
                <a:ln>
                  <a:noFill/>
                </a:ln>
                <a:solidFill>
                  <a:srgbClr val="FFFFFF"/>
                </a:solidFill>
                <a:effectLst/>
                <a:uLnTx/>
                <a:uFillTx/>
                <a:latin typeface="Century Gothic"/>
                <a:sym typeface="Century Gothic"/>
                <a:hlinkClick r:id="rId8"/>
              </a:rPr>
              <a:t>https://brightlineit.com/encryption-at-rest-important-business/</a:t>
            </a:r>
            <a:endParaRPr kumimoji="0" lang="en-US" sz="1900" b="0" i="0" u="none" strike="noStrike" kern="0" cap="none" spc="0" normalizeH="0" baseline="0" noProof="0" dirty="0">
              <a:ln>
                <a:noFill/>
              </a:ln>
              <a:solidFill>
                <a:srgbClr val="FFFFFF"/>
              </a:solidFill>
              <a:effectLst/>
              <a:uLnTx/>
              <a:uFillTx/>
              <a:latin typeface="Century Gothic"/>
              <a:sym typeface="Century Gothic"/>
            </a:endParaRPr>
          </a:p>
          <a:p>
            <a:pPr marL="0" marR="0" lvl="0" indent="0" algn="l" defTabSz="914400" rtl="0" eaLnBrk="1" fontAlgn="auto" latinLnBrk="0" hangingPunct="1">
              <a:lnSpc>
                <a:spcPct val="90000"/>
              </a:lnSpc>
              <a:spcBef>
                <a:spcPts val="0"/>
              </a:spcBef>
              <a:spcAft>
                <a:spcPts val="0"/>
              </a:spcAft>
              <a:buClr>
                <a:srgbClr val="FFFFFF"/>
              </a:buClr>
              <a:buSzPts val="2200"/>
              <a:buFont typeface="Arial"/>
              <a:buNone/>
              <a:tabLst/>
              <a:defRPr/>
            </a:pPr>
            <a:endParaRPr kumimoji="0" lang="en-US" sz="1900" b="0" i="0" u="none" strike="noStrike" kern="0" cap="none" spc="0" normalizeH="0" baseline="0" noProof="0" dirty="0">
              <a:ln>
                <a:noFill/>
              </a:ln>
              <a:solidFill>
                <a:srgbClr val="FFFFFF"/>
              </a:solidFill>
              <a:effectLst/>
              <a:uLnTx/>
              <a:uFillTx/>
              <a:latin typeface="Century Gothic"/>
              <a:sym typeface="Century Gothic"/>
            </a:endParaRPr>
          </a:p>
          <a:p>
            <a:pPr marL="0" marR="0" lvl="0" indent="0" algn="l" defTabSz="914400" rtl="0" eaLnBrk="1" fontAlgn="auto" latinLnBrk="0" hangingPunct="1">
              <a:lnSpc>
                <a:spcPct val="90000"/>
              </a:lnSpc>
              <a:spcBef>
                <a:spcPts val="0"/>
              </a:spcBef>
              <a:spcAft>
                <a:spcPts val="0"/>
              </a:spcAft>
              <a:buClr>
                <a:srgbClr val="FFFFFF"/>
              </a:buClr>
              <a:buSzPts val="2200"/>
              <a:buFont typeface="Arial"/>
              <a:buNone/>
              <a:tabLst/>
              <a:defRPr/>
            </a:pPr>
            <a:r>
              <a:rPr kumimoji="0" lang="en-US" sz="1900" b="0" i="0" u="none" strike="noStrike" kern="0" cap="none" spc="0" normalizeH="0" baseline="0" noProof="0" dirty="0">
                <a:ln>
                  <a:noFill/>
                </a:ln>
                <a:solidFill>
                  <a:srgbClr val="FFFFFF"/>
                </a:solidFill>
                <a:effectLst/>
                <a:uLnTx/>
                <a:uFillTx/>
                <a:latin typeface="Century Gothic"/>
                <a:sym typeface="Century Gothic"/>
              </a:rPr>
              <a:t> </a:t>
            </a:r>
          </a:p>
          <a:p>
            <a:pPr marL="228600" marR="0" lvl="0" indent="-228600" algn="l" defTabSz="914400" rtl="0" eaLnBrk="1" fontAlgn="auto" latinLnBrk="0" hangingPunct="1">
              <a:lnSpc>
                <a:spcPct val="90000"/>
              </a:lnSpc>
              <a:spcBef>
                <a:spcPts val="0"/>
              </a:spcBef>
              <a:spcAft>
                <a:spcPts val="0"/>
              </a:spcAft>
              <a:buClr>
                <a:srgbClr val="FFFFFF"/>
              </a:buClr>
              <a:buSzPts val="2200"/>
              <a:buFont typeface="Arial"/>
              <a:buChar char="•"/>
              <a:tabLst/>
              <a:defRPr/>
            </a:pPr>
            <a:r>
              <a:rPr kumimoji="0" lang="en-US" sz="1900" b="0" i="0" u="none" strike="noStrike" kern="0" cap="none" spc="0" normalizeH="0" baseline="0" noProof="0" dirty="0" err="1">
                <a:ln>
                  <a:noFill/>
                </a:ln>
                <a:solidFill>
                  <a:srgbClr val="FFFFFF"/>
                </a:solidFill>
                <a:effectLst/>
                <a:uLnTx/>
                <a:uFillTx/>
                <a:latin typeface="Century Gothic"/>
                <a:sym typeface="Century Gothic"/>
              </a:rPr>
              <a:t>Shacklett</a:t>
            </a:r>
            <a:r>
              <a:rPr kumimoji="0" lang="en-US" sz="1900" b="0" i="0" u="none" strike="noStrike" kern="0" cap="none" spc="0" normalizeH="0" baseline="0" noProof="0" dirty="0">
                <a:ln>
                  <a:noFill/>
                </a:ln>
                <a:solidFill>
                  <a:srgbClr val="FFFFFF"/>
                </a:solidFill>
                <a:effectLst/>
                <a:uLnTx/>
                <a:uFillTx/>
                <a:latin typeface="Century Gothic"/>
                <a:sym typeface="Century Gothic"/>
              </a:rPr>
              <a:t>, M. E. (2021, September 27). What is authentication? </a:t>
            </a:r>
            <a:r>
              <a:rPr kumimoji="0" lang="en-US" sz="1900" b="0" i="0" u="none" strike="noStrike" kern="0" cap="none" spc="0" normalizeH="0" baseline="0" noProof="0" dirty="0" err="1">
                <a:ln>
                  <a:noFill/>
                </a:ln>
                <a:solidFill>
                  <a:srgbClr val="FFFFFF"/>
                </a:solidFill>
                <a:effectLst/>
                <a:uLnTx/>
                <a:uFillTx/>
                <a:latin typeface="Century Gothic"/>
                <a:sym typeface="Century Gothic"/>
              </a:rPr>
              <a:t>SearchSecurity</a:t>
            </a:r>
            <a:r>
              <a:rPr kumimoji="0" lang="en-US" sz="1900" b="0" i="0" u="none" strike="noStrike" kern="0" cap="none" spc="0" normalizeH="0" baseline="0" noProof="0" dirty="0">
                <a:ln>
                  <a:noFill/>
                </a:ln>
                <a:solidFill>
                  <a:srgbClr val="FFFFFF"/>
                </a:solidFill>
                <a:effectLst/>
                <a:uLnTx/>
                <a:uFillTx/>
                <a:latin typeface="Century Gothic"/>
                <a:sym typeface="Century Gothic"/>
              </a:rPr>
              <a:t>. Retrieved June 12, 2022, from </a:t>
            </a:r>
            <a:r>
              <a:rPr kumimoji="0" lang="en-US" sz="1900" b="0" i="0" u="none" strike="noStrike" kern="0" cap="none" spc="0" normalizeH="0" baseline="0" noProof="0" dirty="0">
                <a:ln>
                  <a:noFill/>
                </a:ln>
                <a:solidFill>
                  <a:srgbClr val="FFFFFF"/>
                </a:solidFill>
                <a:effectLst/>
                <a:uLnTx/>
                <a:uFillTx/>
                <a:latin typeface="Century Gothic"/>
                <a:sym typeface="Century Gothic"/>
                <a:hlinkClick r:id="rId9"/>
              </a:rPr>
              <a:t>https://www.techtarget.com/searchsecurity/definition/authentication#:~:text=Authentication%20enables%20organizations%20to%20keep,network%2Dbased%20applications%20or%20services</a:t>
            </a:r>
            <a:r>
              <a:rPr kumimoji="0" lang="en-US" sz="1900" b="0" i="0" u="none" strike="noStrike" kern="0" cap="none" spc="0" normalizeH="0" baseline="0" noProof="0" dirty="0">
                <a:ln>
                  <a:noFill/>
                </a:ln>
                <a:solidFill>
                  <a:srgbClr val="FFFFFF"/>
                </a:solidFill>
                <a:effectLst/>
                <a:uLnTx/>
                <a:uFillTx/>
                <a:latin typeface="Century Gothic"/>
                <a:sym typeface="Century Gothic"/>
              </a:rPr>
              <a:t> </a:t>
            </a:r>
          </a:p>
        </p:txBody>
      </p:sp>
      <p:pic>
        <p:nvPicPr>
          <p:cNvPr id="239" name="Google Shape;239;p14"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9BE7C4A-175C-6FA0-E96E-5F98CE0D1BFE}"/>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33"/>
    </mc:Choice>
    <mc:Fallback>
      <p:transition spd="slow" advTm="5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97653" y="221794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5" name="Google Shape;152;p3">
            <a:extLst>
              <a:ext uri="{FF2B5EF4-FFF2-40B4-BE49-F238E27FC236}">
                <a16:creationId xmlns:a16="http://schemas.microsoft.com/office/drawing/2014/main" id="{70FCCC13-AC52-1718-1565-24A2CD99AEC3}"/>
              </a:ext>
            </a:extLst>
          </p:cNvPr>
          <p:cNvSpPr txBox="1">
            <a:spLocks noGrp="1"/>
          </p:cNvSpPr>
          <p:nvPr>
            <p:ph type="body" idx="1"/>
          </p:nvPr>
        </p:nvSpPr>
        <p:spPr>
          <a:xfrm>
            <a:off x="7302120" y="2104477"/>
            <a:ext cx="4392227" cy="4024125"/>
          </a:xfrm>
          <a:prstGeom prst="rect">
            <a:avLst/>
          </a:prstGeom>
          <a:noFill/>
          <a:ln>
            <a:noFill/>
          </a:ln>
        </p:spPr>
        <p:txBody>
          <a:bodyPr spcFirstLastPara="1" wrap="square" lIns="91425" tIns="45700" rIns="91425" bIns="45700" anchor="t" anchorCtr="0">
            <a:normAutofit/>
          </a:bodyPr>
          <a:lstStyle/>
          <a:p>
            <a:pPr marL="342900">
              <a:buSzPts val="2200"/>
            </a:pPr>
            <a:r>
              <a:rPr lang="en-US" dirty="0"/>
              <a:t>Develop and maintain secure software</a:t>
            </a:r>
          </a:p>
          <a:p>
            <a:pPr marL="342900">
              <a:buSzPts val="2200"/>
            </a:pPr>
            <a:r>
              <a:rPr lang="en-US" dirty="0"/>
              <a:t>Practice Defense-in-Depth during development</a:t>
            </a:r>
          </a:p>
          <a:p>
            <a:pPr marL="342900">
              <a:buSzPts val="2200"/>
            </a:pPr>
            <a:r>
              <a:rPr lang="en-US" dirty="0"/>
              <a:t>Defense-in-Depth aids in protecting software with multiple security layers</a:t>
            </a:r>
          </a:p>
          <a:p>
            <a:pPr marL="342900">
              <a:buSzPts val="2200"/>
            </a:pPr>
            <a:r>
              <a:rPr lang="en-US" dirty="0"/>
              <a:t>Helps find and fix vulnerabilities</a:t>
            </a:r>
          </a:p>
          <a:p>
            <a:pPr marL="342900">
              <a:buSzPts val="2200"/>
            </a:pPr>
            <a:r>
              <a:rPr lang="en-US" dirty="0"/>
              <a:t>Stop attacks quickly </a:t>
            </a:r>
            <a:endParaRPr dirty="0"/>
          </a:p>
        </p:txBody>
      </p:sp>
      <p:pic>
        <p:nvPicPr>
          <p:cNvPr id="6" name="Audio 5">
            <a:hlinkClick r:id="" action="ppaction://media"/>
            <a:extLst>
              <a:ext uri="{FF2B5EF4-FFF2-40B4-BE49-F238E27FC236}">
                <a16:creationId xmlns:a16="http://schemas.microsoft.com/office/drawing/2014/main" id="{672F2E44-5146-0DA6-3D3D-FCCD851F028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080"/>
    </mc:Choice>
    <mc:Fallback>
      <p:transition spd="slow" advTm="54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4207661697"/>
              </p:ext>
            </p:extLst>
          </p:nvPr>
        </p:nvGraphicFramePr>
        <p:xfrm>
          <a:off x="824163" y="1713011"/>
          <a:ext cx="10543674" cy="4876740"/>
        </p:xfrm>
        <a:graphic>
          <a:graphicData uri="http://schemas.openxmlformats.org/drawingml/2006/table">
            <a:tbl>
              <a:tblPr firstRow="1" firstCol="1">
                <a:noFill/>
                <a:tableStyleId>{802198C4-3087-4945-87E3-76CBB3509B7E}</a:tableStyleId>
              </a:tblPr>
              <a:tblGrid>
                <a:gridCol w="5423646">
                  <a:extLst>
                    <a:ext uri="{9D8B030D-6E8A-4147-A177-3AD203B41FA5}">
                      <a16:colId xmlns:a16="http://schemas.microsoft.com/office/drawing/2014/main" val="20000"/>
                    </a:ext>
                  </a:extLst>
                </a:gridCol>
                <a:gridCol w="5120028">
                  <a:extLst>
                    <a:ext uri="{9D8B030D-6E8A-4147-A177-3AD203B41FA5}">
                      <a16:colId xmlns:a16="http://schemas.microsoft.com/office/drawing/2014/main" val="20001"/>
                    </a:ext>
                  </a:extLst>
                </a:gridCol>
              </a:tblGrid>
              <a:tr h="1959657">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u="none" strike="noStrike" cap="none" dirty="0">
                          <a:solidFill>
                            <a:schemeClr val="tx1"/>
                          </a:solidFill>
                        </a:rPr>
                        <a:t>Threat has a high chance of occurring more frequently</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2800" b="0" i="0" u="none" strike="noStrike" kern="0" cap="none" spc="0" normalizeH="0" baseline="0" noProof="0" dirty="0">
                          <a:ln>
                            <a:noFill/>
                          </a:ln>
                          <a:solidFill>
                            <a:schemeClr val="tx1"/>
                          </a:solidFill>
                          <a:effectLst/>
                          <a:uLnTx/>
                          <a:uFillTx/>
                          <a:latin typeface="Arial"/>
                          <a:cs typeface="Arial"/>
                          <a:sym typeface="Arial"/>
                        </a:rPr>
                        <a:t>Standard should be implemented quickly and top of the list of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27500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2800" b="0" i="0" u="none" strike="noStrike" kern="0" cap="none" spc="0" normalizeH="0" baseline="0" noProof="0" dirty="0">
                          <a:ln>
                            <a:noFill/>
                          </a:ln>
                          <a:solidFill>
                            <a:schemeClr val="tx1"/>
                          </a:solidFill>
                          <a:effectLst/>
                          <a:uLnTx/>
                          <a:uFillTx/>
                          <a:latin typeface="Arial"/>
                          <a:cs typeface="Arial"/>
                          <a:sym typeface="Arial"/>
                        </a:rPr>
                        <a:t>Standard should get implemented eventually. The risks need to be on the list but are NOT detrimental </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2800" b="0" i="0" u="none" strike="noStrike" kern="0" cap="none" spc="0" normalizeH="0" baseline="0" noProof="0" dirty="0">
                          <a:ln>
                            <a:noFill/>
                          </a:ln>
                          <a:solidFill>
                            <a:schemeClr val="tx1"/>
                          </a:solidFill>
                          <a:effectLst/>
                          <a:uLnTx/>
                          <a:uFillTx/>
                          <a:latin typeface="Arial"/>
                          <a:cs typeface="Arial"/>
                          <a:sym typeface="Arial"/>
                        </a:rPr>
                        <a:t>Threat has a low chance of occurring; won’t happen often but can occur</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871567C-BA9A-A018-760D-67E68BD442A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469"/>
    </mc:Choice>
    <mc:Fallback>
      <p:transition spd="slow" advTm="32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68;p5">
            <a:extLst>
              <a:ext uri="{FF2B5EF4-FFF2-40B4-BE49-F238E27FC236}">
                <a16:creationId xmlns:a16="http://schemas.microsoft.com/office/drawing/2014/main" id="{A32CD5D2-F254-CF49-2BD9-B001566E1480}"/>
              </a:ext>
            </a:extLst>
          </p:cNvPr>
          <p:cNvSpPr txBox="1">
            <a:spLocks noGrp="1"/>
          </p:cNvSpPr>
          <p:nvPr>
            <p:ph type="body" idx="1"/>
          </p:nvPr>
        </p:nvSpPr>
        <p:spPr>
          <a:xfrm>
            <a:off x="685800" y="2193925"/>
            <a:ext cx="10820400" cy="4024313"/>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lt1"/>
              </a:buClr>
              <a:buSzPts val="2200"/>
              <a:buFont typeface="+mj-lt"/>
              <a:buAutoNum type="arabicPeriod"/>
            </a:pPr>
            <a:r>
              <a:rPr lang="en-US" sz="2800" dirty="0"/>
              <a:t>Validate Input Data</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t>Heed Compiler Warnings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t>Architect and Design for Security Policies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t>Keep It Simple</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t>Default Deny</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t>Adhere to the Principle of Least Privilege</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t>Sanitize Data Sent to Other Systems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t>Practice Defense-in-Depth</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t>Use Effective Quality Assurance Techniques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t>Adopt a Secure Coding Standard</a:t>
            </a:r>
            <a:endParaRPr sz="2800" dirty="0"/>
          </a:p>
        </p:txBody>
      </p:sp>
      <p:pic>
        <p:nvPicPr>
          <p:cNvPr id="7" name="Audio 6">
            <a:hlinkClick r:id="" action="ppaction://media"/>
            <a:extLst>
              <a:ext uri="{FF2B5EF4-FFF2-40B4-BE49-F238E27FC236}">
                <a16:creationId xmlns:a16="http://schemas.microsoft.com/office/drawing/2014/main" id="{C5F2E5ED-89C1-A5DF-96CA-7AF7E2993E3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952"/>
    </mc:Choice>
    <mc:Fallback>
      <p:transition spd="slow" advTm="33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B8507533-C2B1-8084-1AD3-9EC651DF9EC6}"/>
              </a:ext>
            </a:extLst>
          </p:cNvPr>
          <p:cNvGraphicFramePr>
            <a:graphicFrameLocks noGrp="1"/>
          </p:cNvGraphicFramePr>
          <p:nvPr>
            <p:extLst>
              <p:ext uri="{D42A27DB-BD31-4B8C-83A1-F6EECF244321}">
                <p14:modId xmlns:p14="http://schemas.microsoft.com/office/powerpoint/2010/main" val="3580021652"/>
              </p:ext>
            </p:extLst>
          </p:nvPr>
        </p:nvGraphicFramePr>
        <p:xfrm>
          <a:off x="423333" y="1876298"/>
          <a:ext cx="8729133" cy="4713453"/>
        </p:xfrm>
        <a:graphic>
          <a:graphicData uri="http://schemas.openxmlformats.org/drawingml/2006/table">
            <a:tbl>
              <a:tblPr firstRow="1" firstCol="1" bandRow="1">
                <a:tableStyleId>{802198C4-3087-4945-87E3-76CBB3509B7E}</a:tableStyleId>
              </a:tblPr>
              <a:tblGrid>
                <a:gridCol w="1430870">
                  <a:extLst>
                    <a:ext uri="{9D8B030D-6E8A-4147-A177-3AD203B41FA5}">
                      <a16:colId xmlns:a16="http://schemas.microsoft.com/office/drawing/2014/main" val="2937122036"/>
                    </a:ext>
                  </a:extLst>
                </a:gridCol>
                <a:gridCol w="886111">
                  <a:extLst>
                    <a:ext uri="{9D8B030D-6E8A-4147-A177-3AD203B41FA5}">
                      <a16:colId xmlns:a16="http://schemas.microsoft.com/office/drawing/2014/main" val="3570132718"/>
                    </a:ext>
                  </a:extLst>
                </a:gridCol>
                <a:gridCol w="1091344">
                  <a:extLst>
                    <a:ext uri="{9D8B030D-6E8A-4147-A177-3AD203B41FA5}">
                      <a16:colId xmlns:a16="http://schemas.microsoft.com/office/drawing/2014/main" val="250940878"/>
                    </a:ext>
                  </a:extLst>
                </a:gridCol>
                <a:gridCol w="1501509">
                  <a:extLst>
                    <a:ext uri="{9D8B030D-6E8A-4147-A177-3AD203B41FA5}">
                      <a16:colId xmlns:a16="http://schemas.microsoft.com/office/drawing/2014/main" val="3704841947"/>
                    </a:ext>
                  </a:extLst>
                </a:gridCol>
                <a:gridCol w="1651173">
                  <a:extLst>
                    <a:ext uri="{9D8B030D-6E8A-4147-A177-3AD203B41FA5}">
                      <a16:colId xmlns:a16="http://schemas.microsoft.com/office/drawing/2014/main" val="2802238693"/>
                    </a:ext>
                  </a:extLst>
                </a:gridCol>
                <a:gridCol w="2168126">
                  <a:extLst>
                    <a:ext uri="{9D8B030D-6E8A-4147-A177-3AD203B41FA5}">
                      <a16:colId xmlns:a16="http://schemas.microsoft.com/office/drawing/2014/main" val="2542018057"/>
                    </a:ext>
                  </a:extLst>
                </a:gridCol>
              </a:tblGrid>
              <a:tr h="444934">
                <a:tc>
                  <a:txBody>
                    <a:bodyPr/>
                    <a:lstStyle/>
                    <a:p>
                      <a:pPr marL="0" marR="0" algn="ctr">
                        <a:spcBef>
                          <a:spcPts val="0"/>
                        </a:spcBef>
                        <a:spcAft>
                          <a:spcPts val="0"/>
                        </a:spcAft>
                      </a:pPr>
                      <a:r>
                        <a:rPr lang="en-US" sz="1600" dirty="0">
                          <a:solidFill>
                            <a:schemeClr val="bg1"/>
                          </a:solidFill>
                          <a:effectLst/>
                          <a:latin typeface="Calibri" panose="020F0502020204030204" pitchFamily="34" charset="0"/>
                          <a:ea typeface="Calibri" panose="020F0502020204030204" pitchFamily="34" charset="0"/>
                        </a:rPr>
                        <a:t>Coding Standards</a:t>
                      </a:r>
                    </a:p>
                  </a:txBody>
                  <a:tcPr marL="68580" marR="68580" marT="0" marB="0"/>
                </a:tc>
                <a:tc>
                  <a:txBody>
                    <a:bodyPr/>
                    <a:lstStyle/>
                    <a:p>
                      <a:pPr marL="0" marR="0" algn="ctr">
                        <a:spcBef>
                          <a:spcPts val="0"/>
                        </a:spcBef>
                        <a:spcAft>
                          <a:spcPts val="0"/>
                        </a:spcAft>
                      </a:pPr>
                      <a:r>
                        <a:rPr lang="en-US" sz="1600">
                          <a:solidFill>
                            <a:schemeClr val="bg1"/>
                          </a:solidFill>
                          <a:effectLst/>
                        </a:rPr>
                        <a:t>Severity</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600">
                          <a:solidFill>
                            <a:schemeClr val="bg1"/>
                          </a:solidFill>
                          <a:effectLst/>
                        </a:rPr>
                        <a:t>Likelihood</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600">
                          <a:solidFill>
                            <a:schemeClr val="bg1"/>
                          </a:solidFill>
                          <a:effectLst/>
                        </a:rPr>
                        <a:t>Remediation Cost</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600">
                          <a:solidFill>
                            <a:schemeClr val="bg1"/>
                          </a:solidFill>
                          <a:effectLst/>
                        </a:rPr>
                        <a:t>Priority</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600">
                          <a:solidFill>
                            <a:schemeClr val="bg1"/>
                          </a:solidFill>
                          <a:effectLst/>
                        </a:rPr>
                        <a:t>Level</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237164474"/>
                  </a:ext>
                </a:extLst>
              </a:tr>
              <a:tr h="444934">
                <a:tc>
                  <a:txBody>
                    <a:bodyPr/>
                    <a:lstStyle/>
                    <a:p>
                      <a:pPr marL="0" marR="0">
                        <a:spcBef>
                          <a:spcPts val="0"/>
                        </a:spcBef>
                        <a:spcAft>
                          <a:spcPts val="0"/>
                        </a:spcAft>
                      </a:pPr>
                      <a:r>
                        <a:rPr lang="en-US" sz="1600" dirty="0">
                          <a:solidFill>
                            <a:schemeClr val="bg1"/>
                          </a:solidFill>
                          <a:effectLst/>
                        </a:rPr>
                        <a:t>STD-001-CPP</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Medium</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Unlikely</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Medium</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P4</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L3</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44056780"/>
                  </a:ext>
                </a:extLst>
              </a:tr>
              <a:tr h="444934">
                <a:tc>
                  <a:txBody>
                    <a:bodyPr/>
                    <a:lstStyle/>
                    <a:p>
                      <a:pPr marL="0" marR="0">
                        <a:spcBef>
                          <a:spcPts val="0"/>
                        </a:spcBef>
                        <a:spcAft>
                          <a:spcPts val="0"/>
                        </a:spcAft>
                      </a:pPr>
                      <a:r>
                        <a:rPr lang="en-US" sz="1600">
                          <a:solidFill>
                            <a:schemeClr val="bg1"/>
                          </a:solidFill>
                          <a:effectLst/>
                        </a:rPr>
                        <a:t>STD-002-CPP</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High</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Likely</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Medium</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P18</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L1</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611821815"/>
                  </a:ext>
                </a:extLst>
              </a:tr>
              <a:tr h="444934">
                <a:tc>
                  <a:txBody>
                    <a:bodyPr/>
                    <a:lstStyle/>
                    <a:p>
                      <a:pPr marL="0" marR="0">
                        <a:spcBef>
                          <a:spcPts val="0"/>
                        </a:spcBef>
                        <a:spcAft>
                          <a:spcPts val="0"/>
                        </a:spcAft>
                      </a:pPr>
                      <a:r>
                        <a:rPr lang="en-US" sz="1600">
                          <a:solidFill>
                            <a:schemeClr val="bg1"/>
                          </a:solidFill>
                          <a:effectLst/>
                        </a:rPr>
                        <a:t>STD-003-CPP</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High</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Likely</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Medium</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P18</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L1</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6838049"/>
                  </a:ext>
                </a:extLst>
              </a:tr>
              <a:tr h="444934">
                <a:tc>
                  <a:txBody>
                    <a:bodyPr/>
                    <a:lstStyle/>
                    <a:p>
                      <a:pPr marL="0" marR="0">
                        <a:spcBef>
                          <a:spcPts val="0"/>
                        </a:spcBef>
                        <a:spcAft>
                          <a:spcPts val="0"/>
                        </a:spcAft>
                      </a:pPr>
                      <a:r>
                        <a:rPr lang="en-US" sz="1600">
                          <a:solidFill>
                            <a:schemeClr val="bg1"/>
                          </a:solidFill>
                          <a:effectLst/>
                        </a:rPr>
                        <a:t>STD-004-CPP</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Low</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Likely</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Low</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P9</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L2</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57478447"/>
                  </a:ext>
                </a:extLst>
              </a:tr>
              <a:tr h="444934">
                <a:tc>
                  <a:txBody>
                    <a:bodyPr/>
                    <a:lstStyle/>
                    <a:p>
                      <a:pPr marL="0" marR="0">
                        <a:spcBef>
                          <a:spcPts val="0"/>
                        </a:spcBef>
                        <a:spcAft>
                          <a:spcPts val="0"/>
                        </a:spcAft>
                      </a:pPr>
                      <a:r>
                        <a:rPr lang="en-US" sz="1600">
                          <a:solidFill>
                            <a:schemeClr val="bg1"/>
                          </a:solidFill>
                          <a:effectLst/>
                        </a:rPr>
                        <a:t>STD-005-CPP</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High</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Likely</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Medium</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P18</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L1</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402341336"/>
                  </a:ext>
                </a:extLst>
              </a:tr>
              <a:tr h="270671">
                <a:tc>
                  <a:txBody>
                    <a:bodyPr/>
                    <a:lstStyle/>
                    <a:p>
                      <a:pPr marL="0" marR="0">
                        <a:spcBef>
                          <a:spcPts val="0"/>
                        </a:spcBef>
                        <a:spcAft>
                          <a:spcPts val="0"/>
                        </a:spcAft>
                      </a:pPr>
                      <a:r>
                        <a:rPr lang="en-US" sz="1600">
                          <a:solidFill>
                            <a:schemeClr val="bg1"/>
                          </a:solidFill>
                          <a:effectLst/>
                        </a:rPr>
                        <a:t>STD-006-C</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Low</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Unlikely</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High</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P1</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L3</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434283616"/>
                  </a:ext>
                </a:extLst>
              </a:tr>
              <a:tr h="444934">
                <a:tc>
                  <a:txBody>
                    <a:bodyPr/>
                    <a:lstStyle/>
                    <a:p>
                      <a:pPr marL="0" marR="0">
                        <a:spcBef>
                          <a:spcPts val="0"/>
                        </a:spcBef>
                        <a:spcAft>
                          <a:spcPts val="0"/>
                        </a:spcAft>
                      </a:pPr>
                      <a:r>
                        <a:rPr lang="en-US" sz="1600">
                          <a:solidFill>
                            <a:schemeClr val="bg1"/>
                          </a:solidFill>
                          <a:effectLst/>
                        </a:rPr>
                        <a:t>STD-007-CPP</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Low</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Likely</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Low</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P9</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L2</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44191601"/>
                  </a:ext>
                </a:extLst>
              </a:tr>
              <a:tr h="444934">
                <a:tc>
                  <a:txBody>
                    <a:bodyPr/>
                    <a:lstStyle/>
                    <a:p>
                      <a:pPr marL="0" marR="0">
                        <a:spcBef>
                          <a:spcPts val="0"/>
                        </a:spcBef>
                        <a:spcAft>
                          <a:spcPts val="0"/>
                        </a:spcAft>
                      </a:pPr>
                      <a:r>
                        <a:rPr lang="en-US" sz="1600">
                          <a:solidFill>
                            <a:schemeClr val="bg1"/>
                          </a:solidFill>
                          <a:effectLst/>
                        </a:rPr>
                        <a:t>STD-008-CPP</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Low</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Probable</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High</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P2</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L3</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68373626"/>
                  </a:ext>
                </a:extLst>
              </a:tr>
              <a:tr h="270671">
                <a:tc>
                  <a:txBody>
                    <a:bodyPr/>
                    <a:lstStyle/>
                    <a:p>
                      <a:pPr marL="0" marR="0">
                        <a:spcBef>
                          <a:spcPts val="0"/>
                        </a:spcBef>
                        <a:spcAft>
                          <a:spcPts val="0"/>
                        </a:spcAft>
                      </a:pPr>
                      <a:r>
                        <a:rPr lang="en-US" sz="1600">
                          <a:solidFill>
                            <a:schemeClr val="bg1"/>
                          </a:solidFill>
                          <a:effectLst/>
                        </a:rPr>
                        <a:t>STD-009-C</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High</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Probable</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Medium</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P12</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L1</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537836326"/>
                  </a:ext>
                </a:extLst>
              </a:tr>
              <a:tr h="270671">
                <a:tc>
                  <a:txBody>
                    <a:bodyPr/>
                    <a:lstStyle/>
                    <a:p>
                      <a:pPr marL="0" marR="0">
                        <a:spcBef>
                          <a:spcPts val="0"/>
                        </a:spcBef>
                        <a:spcAft>
                          <a:spcPts val="0"/>
                        </a:spcAft>
                      </a:pPr>
                      <a:r>
                        <a:rPr lang="en-US" sz="1600" dirty="0">
                          <a:solidFill>
                            <a:schemeClr val="bg1"/>
                          </a:solidFill>
                          <a:effectLst/>
                        </a:rPr>
                        <a:t>STD-010-C</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Medium</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Probable</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High</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a:solidFill>
                            <a:schemeClr val="bg1"/>
                          </a:solidFill>
                          <a:effectLst/>
                        </a:rPr>
                        <a:t>P4</a:t>
                      </a:r>
                      <a:endParaRPr lang="en-US" sz="16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600" dirty="0">
                          <a:solidFill>
                            <a:schemeClr val="bg1"/>
                          </a:solidFill>
                          <a:effectLst/>
                        </a:rPr>
                        <a:t>L3</a:t>
                      </a:r>
                      <a:endParaRPr lang="en-US" sz="16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18085316"/>
                  </a:ext>
                </a:extLst>
              </a:tr>
            </a:tbl>
          </a:graphicData>
        </a:graphic>
      </p:graphicFrame>
      <p:sp>
        <p:nvSpPr>
          <p:cNvPr id="7" name="Google Shape;175;p6">
            <a:extLst>
              <a:ext uri="{FF2B5EF4-FFF2-40B4-BE49-F238E27FC236}">
                <a16:creationId xmlns:a16="http://schemas.microsoft.com/office/drawing/2014/main" id="{875B8A01-A91D-5D5F-7260-108FB748BD96}"/>
              </a:ext>
            </a:extLst>
          </p:cNvPr>
          <p:cNvSpPr txBox="1">
            <a:spLocks noGrp="1"/>
          </p:cNvSpPr>
          <p:nvPr>
            <p:ph type="body" idx="1"/>
          </p:nvPr>
        </p:nvSpPr>
        <p:spPr>
          <a:xfrm>
            <a:off x="9558867" y="2173715"/>
            <a:ext cx="2209800" cy="419920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AutoNum type="arabicPeriod"/>
            </a:pPr>
            <a:r>
              <a:rPr lang="en-US" sz="2000" dirty="0"/>
              <a:t>STD-002-CPP </a:t>
            </a:r>
          </a:p>
          <a:p>
            <a:pPr lvl="0" indent="-457200" algn="l" rtl="0">
              <a:lnSpc>
                <a:spcPct val="90000"/>
              </a:lnSpc>
              <a:spcBef>
                <a:spcPts val="0"/>
              </a:spcBef>
              <a:spcAft>
                <a:spcPts val="0"/>
              </a:spcAft>
              <a:buClr>
                <a:schemeClr val="lt1"/>
              </a:buClr>
              <a:buSzPts val="2000"/>
              <a:buAutoNum type="arabicPeriod"/>
            </a:pPr>
            <a:r>
              <a:rPr lang="en-US" sz="2000" dirty="0"/>
              <a:t>STD-003-CPP</a:t>
            </a:r>
          </a:p>
          <a:p>
            <a:pPr lvl="0" indent="-457200" algn="l" rtl="0">
              <a:lnSpc>
                <a:spcPct val="90000"/>
              </a:lnSpc>
              <a:spcBef>
                <a:spcPts val="0"/>
              </a:spcBef>
              <a:spcAft>
                <a:spcPts val="0"/>
              </a:spcAft>
              <a:buClr>
                <a:schemeClr val="lt1"/>
              </a:buClr>
              <a:buSzPts val="2000"/>
              <a:buAutoNum type="arabicPeriod"/>
            </a:pPr>
            <a:r>
              <a:rPr lang="en-US" sz="2000" dirty="0"/>
              <a:t>STD-005-CPP</a:t>
            </a:r>
          </a:p>
          <a:p>
            <a:pPr lvl="0" indent="-457200" algn="l" rtl="0">
              <a:lnSpc>
                <a:spcPct val="90000"/>
              </a:lnSpc>
              <a:spcBef>
                <a:spcPts val="0"/>
              </a:spcBef>
              <a:spcAft>
                <a:spcPts val="0"/>
              </a:spcAft>
              <a:buClr>
                <a:schemeClr val="lt1"/>
              </a:buClr>
              <a:buSzPts val="2000"/>
              <a:buAutoNum type="arabicPeriod"/>
            </a:pPr>
            <a:r>
              <a:rPr lang="en-US" sz="2000" dirty="0"/>
              <a:t>STD-009-C</a:t>
            </a:r>
          </a:p>
          <a:p>
            <a:pPr lvl="0" indent="-457200" algn="l" rtl="0">
              <a:lnSpc>
                <a:spcPct val="90000"/>
              </a:lnSpc>
              <a:spcBef>
                <a:spcPts val="0"/>
              </a:spcBef>
              <a:spcAft>
                <a:spcPts val="0"/>
              </a:spcAft>
              <a:buClr>
                <a:schemeClr val="lt1"/>
              </a:buClr>
              <a:buSzPts val="2000"/>
              <a:buAutoNum type="arabicPeriod"/>
            </a:pPr>
            <a:r>
              <a:rPr lang="en-US" sz="2000" dirty="0"/>
              <a:t>STD-001-CPP</a:t>
            </a:r>
          </a:p>
          <a:p>
            <a:pPr lvl="0" indent="-457200" algn="l" rtl="0">
              <a:lnSpc>
                <a:spcPct val="90000"/>
              </a:lnSpc>
              <a:spcBef>
                <a:spcPts val="0"/>
              </a:spcBef>
              <a:spcAft>
                <a:spcPts val="0"/>
              </a:spcAft>
              <a:buClr>
                <a:schemeClr val="lt1"/>
              </a:buClr>
              <a:buSzPts val="2000"/>
              <a:buAutoNum type="arabicPeriod"/>
            </a:pPr>
            <a:r>
              <a:rPr lang="en-US" sz="2000" dirty="0"/>
              <a:t>STD-010-C</a:t>
            </a:r>
          </a:p>
          <a:p>
            <a:pPr lvl="0" indent="-457200" algn="l" rtl="0">
              <a:lnSpc>
                <a:spcPct val="90000"/>
              </a:lnSpc>
              <a:spcBef>
                <a:spcPts val="0"/>
              </a:spcBef>
              <a:spcAft>
                <a:spcPts val="0"/>
              </a:spcAft>
              <a:buClr>
                <a:schemeClr val="lt1"/>
              </a:buClr>
              <a:buSzPts val="2000"/>
              <a:buAutoNum type="arabicPeriod"/>
            </a:pPr>
            <a:r>
              <a:rPr lang="en-US" sz="2000" dirty="0"/>
              <a:t>STD-004-CPP</a:t>
            </a:r>
          </a:p>
          <a:p>
            <a:pPr lvl="0" indent="-457200" algn="l" rtl="0">
              <a:lnSpc>
                <a:spcPct val="90000"/>
              </a:lnSpc>
              <a:spcBef>
                <a:spcPts val="0"/>
              </a:spcBef>
              <a:spcAft>
                <a:spcPts val="0"/>
              </a:spcAft>
              <a:buClr>
                <a:schemeClr val="lt1"/>
              </a:buClr>
              <a:buSzPts val="2000"/>
              <a:buAutoNum type="arabicPeriod"/>
            </a:pPr>
            <a:r>
              <a:rPr lang="en-US" sz="2000" dirty="0"/>
              <a:t>STD-006-C</a:t>
            </a:r>
          </a:p>
          <a:p>
            <a:pPr lvl="0" indent="-457200" algn="l" rtl="0">
              <a:lnSpc>
                <a:spcPct val="90000"/>
              </a:lnSpc>
              <a:spcBef>
                <a:spcPts val="0"/>
              </a:spcBef>
              <a:spcAft>
                <a:spcPts val="0"/>
              </a:spcAft>
              <a:buClr>
                <a:schemeClr val="lt1"/>
              </a:buClr>
              <a:buSzPts val="2000"/>
              <a:buAutoNum type="arabicPeriod"/>
            </a:pPr>
            <a:r>
              <a:rPr lang="en-US" sz="2000" dirty="0"/>
              <a:t>STD-007-CPP</a:t>
            </a:r>
          </a:p>
          <a:p>
            <a:pPr lvl="0" indent="-457200" algn="l" rtl="0">
              <a:lnSpc>
                <a:spcPct val="90000"/>
              </a:lnSpc>
              <a:spcBef>
                <a:spcPts val="0"/>
              </a:spcBef>
              <a:spcAft>
                <a:spcPts val="0"/>
              </a:spcAft>
              <a:buClr>
                <a:schemeClr val="lt1"/>
              </a:buClr>
              <a:buSzPts val="2000"/>
              <a:buAutoNum type="arabicPeriod"/>
            </a:pPr>
            <a:r>
              <a:rPr lang="en-US" sz="2000" dirty="0"/>
              <a:t>STD-008-CPP</a:t>
            </a:r>
          </a:p>
          <a:p>
            <a:pPr lvl="0" indent="-457200" algn="l" rtl="0">
              <a:lnSpc>
                <a:spcPct val="90000"/>
              </a:lnSpc>
              <a:spcBef>
                <a:spcPts val="0"/>
              </a:spcBef>
              <a:spcAft>
                <a:spcPts val="0"/>
              </a:spcAft>
              <a:buClr>
                <a:schemeClr val="lt1"/>
              </a:buClr>
              <a:buSzPts val="2000"/>
              <a:buAutoNum type="arabicPeriod"/>
            </a:pPr>
            <a:endParaRPr lang="en-US" sz="2000" dirty="0"/>
          </a:p>
          <a:p>
            <a:pPr lvl="0" indent="-457200" algn="l" rtl="0">
              <a:lnSpc>
                <a:spcPct val="90000"/>
              </a:lnSpc>
              <a:spcBef>
                <a:spcPts val="0"/>
              </a:spcBef>
              <a:spcAft>
                <a:spcPts val="0"/>
              </a:spcAft>
              <a:buClr>
                <a:schemeClr val="lt1"/>
              </a:buClr>
              <a:buSzPts val="2000"/>
              <a:buAutoNum type="arabicPeriod"/>
            </a:pPr>
            <a:endParaRPr lang="en-US" sz="2000" dirty="0"/>
          </a:p>
          <a:p>
            <a:pPr lvl="0" indent="-457200" algn="l" rtl="0">
              <a:lnSpc>
                <a:spcPct val="90000"/>
              </a:lnSpc>
              <a:spcBef>
                <a:spcPts val="0"/>
              </a:spcBef>
              <a:spcAft>
                <a:spcPts val="0"/>
              </a:spcAft>
              <a:buClr>
                <a:schemeClr val="lt1"/>
              </a:buClr>
              <a:buSzPts val="2000"/>
              <a:buAutoNum type="arabicPeriod"/>
            </a:pPr>
            <a:endParaRPr lang="en-US" sz="2000" dirty="0"/>
          </a:p>
          <a:p>
            <a:pPr lvl="0" indent="-457200" algn="l" rtl="0">
              <a:lnSpc>
                <a:spcPct val="90000"/>
              </a:lnSpc>
              <a:spcBef>
                <a:spcPts val="0"/>
              </a:spcBef>
              <a:spcAft>
                <a:spcPts val="0"/>
              </a:spcAft>
              <a:buClr>
                <a:schemeClr val="lt1"/>
              </a:buClr>
              <a:buSzPts val="2000"/>
              <a:buAutoNum type="arabicPeriod"/>
            </a:pPr>
            <a:endParaRPr lang="en-US" sz="2000" dirty="0"/>
          </a:p>
          <a:p>
            <a:pPr marL="228600" lvl="0" indent="-228600" algn="l" rtl="0">
              <a:lnSpc>
                <a:spcPct val="90000"/>
              </a:lnSpc>
              <a:spcBef>
                <a:spcPts val="0"/>
              </a:spcBef>
              <a:spcAft>
                <a:spcPts val="0"/>
              </a:spcAft>
              <a:buClr>
                <a:schemeClr val="lt1"/>
              </a:buClr>
              <a:buSzPts val="2000"/>
              <a:buChar char="•"/>
            </a:pPr>
            <a:endParaRPr dirty="0"/>
          </a:p>
        </p:txBody>
      </p:sp>
      <p:pic>
        <p:nvPicPr>
          <p:cNvPr id="8" name="Audio 7">
            <a:hlinkClick r:id="" action="ppaction://media"/>
            <a:extLst>
              <a:ext uri="{FF2B5EF4-FFF2-40B4-BE49-F238E27FC236}">
                <a16:creationId xmlns:a16="http://schemas.microsoft.com/office/drawing/2014/main" id="{DA348893-F304-F32F-E551-3C54474AF38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338"/>
    </mc:Choice>
    <mc:Fallback>
      <p:transition spd="slow" advTm="19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82;p7">
            <a:extLst>
              <a:ext uri="{FF2B5EF4-FFF2-40B4-BE49-F238E27FC236}">
                <a16:creationId xmlns:a16="http://schemas.microsoft.com/office/drawing/2014/main" id="{687D92C9-793C-4B89-478D-01E4A45E57B1}"/>
              </a:ext>
            </a:extLst>
          </p:cNvPr>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dirty="0"/>
              <a:t>Encryption in Rest</a:t>
            </a:r>
          </a:p>
          <a:p>
            <a:pPr marL="685800" lvl="1" indent="-228600">
              <a:spcBef>
                <a:spcPts val="0"/>
              </a:spcBef>
              <a:buSzPts val="2000"/>
            </a:pPr>
            <a:r>
              <a:rPr lang="en-US" sz="2600" dirty="0"/>
              <a:t>Stored data</a:t>
            </a:r>
          </a:p>
          <a:p>
            <a:pPr marL="457200" lvl="1" indent="0">
              <a:spcBef>
                <a:spcPts val="0"/>
              </a:spcBef>
              <a:buSzPts val="2000"/>
              <a:buNone/>
            </a:pPr>
            <a:endParaRPr lang="en-US" sz="2600" dirty="0"/>
          </a:p>
          <a:p>
            <a:pPr marL="228600" lvl="0" indent="-228600" algn="l" rtl="0">
              <a:lnSpc>
                <a:spcPct val="90000"/>
              </a:lnSpc>
              <a:spcBef>
                <a:spcPts val="0"/>
              </a:spcBef>
              <a:spcAft>
                <a:spcPts val="0"/>
              </a:spcAft>
              <a:buClr>
                <a:schemeClr val="lt1"/>
              </a:buClr>
              <a:buSzPts val="2000"/>
              <a:buChar char="•"/>
            </a:pPr>
            <a:r>
              <a:rPr lang="en-US" sz="2800" dirty="0"/>
              <a:t>Encryption at Flight</a:t>
            </a:r>
          </a:p>
          <a:p>
            <a:pPr marL="685800" lvl="1" indent="-228600">
              <a:spcBef>
                <a:spcPts val="0"/>
              </a:spcBef>
              <a:buSzPts val="2000"/>
            </a:pPr>
            <a:r>
              <a:rPr lang="en-US" sz="2600" dirty="0"/>
              <a:t>Data being transferred from one place to another</a:t>
            </a:r>
          </a:p>
          <a:p>
            <a:pPr marL="685800" lvl="1" indent="-228600">
              <a:spcBef>
                <a:spcPts val="0"/>
              </a:spcBef>
              <a:buSzPts val="2000"/>
            </a:pPr>
            <a:endParaRPr lang="en-US" sz="2600" dirty="0"/>
          </a:p>
          <a:p>
            <a:pPr marL="228600" lvl="0" indent="-228600" algn="l" rtl="0">
              <a:lnSpc>
                <a:spcPct val="90000"/>
              </a:lnSpc>
              <a:spcBef>
                <a:spcPts val="0"/>
              </a:spcBef>
              <a:spcAft>
                <a:spcPts val="0"/>
              </a:spcAft>
              <a:buClr>
                <a:schemeClr val="lt1"/>
              </a:buClr>
              <a:buSzPts val="2000"/>
              <a:buChar char="•"/>
            </a:pPr>
            <a:r>
              <a:rPr lang="en-US" sz="2800" dirty="0"/>
              <a:t>Encryption in Use</a:t>
            </a:r>
          </a:p>
          <a:p>
            <a:pPr marL="685800" lvl="1" indent="-228600">
              <a:spcBef>
                <a:spcPts val="0"/>
              </a:spcBef>
              <a:buSzPts val="2000"/>
            </a:pPr>
            <a:r>
              <a:rPr lang="en-US" sz="2600" dirty="0"/>
              <a:t>Data at any lifecycle stage(rest, flight, or in use)</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5" name="Audio 4">
            <a:hlinkClick r:id="" action="ppaction://media"/>
            <a:extLst>
              <a:ext uri="{FF2B5EF4-FFF2-40B4-BE49-F238E27FC236}">
                <a16:creationId xmlns:a16="http://schemas.microsoft.com/office/drawing/2014/main" id="{37F031D5-CCCA-6511-D4B6-1ED7B444285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882"/>
    </mc:Choice>
    <mc:Fallback>
      <p:transition spd="slow" advTm="79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89;p8">
            <a:extLst>
              <a:ext uri="{FF2B5EF4-FFF2-40B4-BE49-F238E27FC236}">
                <a16:creationId xmlns:a16="http://schemas.microsoft.com/office/drawing/2014/main" id="{92ED2D59-252D-956C-6E9A-41D6E6E4819A}"/>
              </a:ext>
            </a:extLst>
          </p:cNvPr>
          <p:cNvSpPr txBox="1">
            <a:spLocks noGrp="1"/>
          </p:cNvSpPr>
          <p:nvPr>
            <p:ph type="body" idx="1"/>
          </p:nvPr>
        </p:nvSpPr>
        <p:spPr>
          <a:xfrm>
            <a:off x="685800" y="2194560"/>
            <a:ext cx="9837821"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2400" dirty="0"/>
              <a:t>Logins</a:t>
            </a:r>
          </a:p>
          <a:p>
            <a:pPr marL="685800" lvl="1" indent="-228600">
              <a:spcBef>
                <a:spcPts val="0"/>
              </a:spcBef>
              <a:buSzPts val="2400"/>
            </a:pPr>
            <a:r>
              <a:rPr lang="en-US" sz="2400" dirty="0"/>
              <a:t>Single-Use Keys</a:t>
            </a:r>
          </a:p>
          <a:p>
            <a:pPr marL="685800" lvl="1" indent="-228600">
              <a:spcBef>
                <a:spcPts val="0"/>
              </a:spcBef>
              <a:buSzPts val="2400"/>
            </a:pPr>
            <a:r>
              <a:rPr lang="en-US" sz="2400" dirty="0"/>
              <a:t>Biometrics</a:t>
            </a:r>
          </a:p>
          <a:p>
            <a:pPr marL="685800" lvl="1" indent="-228600">
              <a:spcBef>
                <a:spcPts val="0"/>
              </a:spcBef>
              <a:buSzPts val="2400"/>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2200" dirty="0"/>
              <a:t>Permissions</a:t>
            </a:r>
          </a:p>
          <a:p>
            <a:pPr marL="1143000" lvl="2" indent="-228600">
              <a:spcBef>
                <a:spcPts val="0"/>
              </a:spcBef>
              <a:buSzPts val="2400"/>
            </a:pPr>
            <a:r>
              <a:rPr lang="en-US" sz="2000" dirty="0"/>
              <a:t>Admin, Tech Support, Associate, Verified User, etc.</a:t>
            </a:r>
          </a:p>
          <a:p>
            <a:pPr marL="1143000" lvl="2" indent="-228600">
              <a:spcBef>
                <a:spcPts val="0"/>
              </a:spcBef>
              <a:buSzPts val="2400"/>
            </a:pPr>
            <a:endParaRPr lang="en-US" sz="2000" dirty="0"/>
          </a:p>
          <a:p>
            <a:pPr marL="228600" lvl="0" indent="-228600" algn="l" rtl="0">
              <a:lnSpc>
                <a:spcPct val="90000"/>
              </a:lnSpc>
              <a:spcBef>
                <a:spcPts val="0"/>
              </a:spcBef>
              <a:spcAft>
                <a:spcPts val="0"/>
              </a:spcAft>
              <a:buClr>
                <a:schemeClr val="lt1"/>
              </a:buClr>
              <a:buSzPts val="2400"/>
              <a:buChar char="•"/>
            </a:pPr>
            <a:r>
              <a:rPr lang="en-US" sz="2400" dirty="0"/>
              <a:t>Accounting</a:t>
            </a:r>
          </a:p>
          <a:p>
            <a:pPr marL="685800" lvl="1" indent="-228600">
              <a:spcBef>
                <a:spcPts val="0"/>
              </a:spcBef>
              <a:buSzPts val="2400"/>
            </a:pPr>
            <a:r>
              <a:rPr lang="en-US" sz="2200" dirty="0"/>
              <a:t>Activity logs</a:t>
            </a:r>
          </a:p>
        </p:txBody>
      </p:sp>
      <p:pic>
        <p:nvPicPr>
          <p:cNvPr id="6" name="Audio 5">
            <a:hlinkClick r:id="" action="ppaction://media"/>
            <a:extLst>
              <a:ext uri="{FF2B5EF4-FFF2-40B4-BE49-F238E27FC236}">
                <a16:creationId xmlns:a16="http://schemas.microsoft.com/office/drawing/2014/main" id="{F9ED028C-9AA4-EE92-E211-6FB9EEDE5BA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488"/>
    </mc:Choice>
    <mc:Fallback>
      <p:transition spd="slow" advTm="63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96;g9504e29505_0_0">
            <a:extLst>
              <a:ext uri="{FF2B5EF4-FFF2-40B4-BE49-F238E27FC236}">
                <a16:creationId xmlns:a16="http://schemas.microsoft.com/office/drawing/2014/main" id="{21F0C465-B134-1F51-3D2F-44EB2FE8D3D0}"/>
              </a:ext>
            </a:extLst>
          </p:cNvPr>
          <p:cNvSpPr txBox="1">
            <a:spLocks noGrp="1"/>
          </p:cNvSpPr>
          <p:nvPr>
            <p:ph type="body" idx="1"/>
          </p:nvPr>
        </p:nvSpPr>
        <p:spPr>
          <a:xfrm>
            <a:off x="8085221" y="3324148"/>
            <a:ext cx="4106779" cy="8199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resizing decreases the collection</a:t>
            </a:r>
            <a:endParaRPr dirty="0"/>
          </a:p>
        </p:txBody>
      </p:sp>
      <p:pic>
        <p:nvPicPr>
          <p:cNvPr id="5" name="Picture 4">
            <a:extLst>
              <a:ext uri="{FF2B5EF4-FFF2-40B4-BE49-F238E27FC236}">
                <a16:creationId xmlns:a16="http://schemas.microsoft.com/office/drawing/2014/main" id="{BDBFDE5F-347E-B133-9DA3-4ACFFA32C3E2}"/>
              </a:ext>
            </a:extLst>
          </p:cNvPr>
          <p:cNvPicPr>
            <a:picLocks noChangeAspect="1"/>
          </p:cNvPicPr>
          <p:nvPr/>
        </p:nvPicPr>
        <p:blipFill>
          <a:blip r:embed="rId7"/>
          <a:stretch>
            <a:fillRect/>
          </a:stretch>
        </p:blipFill>
        <p:spPr>
          <a:xfrm>
            <a:off x="221325" y="2194560"/>
            <a:ext cx="7603874" cy="3899067"/>
          </a:xfrm>
          <a:prstGeom prst="rect">
            <a:avLst/>
          </a:prstGeom>
        </p:spPr>
      </p:pic>
      <p:pic>
        <p:nvPicPr>
          <p:cNvPr id="6" name="Audio 5">
            <a:hlinkClick r:id="" action="ppaction://media"/>
            <a:extLst>
              <a:ext uri="{FF2B5EF4-FFF2-40B4-BE49-F238E27FC236}">
                <a16:creationId xmlns:a16="http://schemas.microsoft.com/office/drawing/2014/main" id="{C83E45AE-25CC-A53D-908A-53FCBB7D2A1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62"/>
    </mc:Choice>
    <mc:Fallback>
      <p:transition spd="slow" advTm="18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F3ED1CD0-DA3D-F34B-C8FC-89B686F49709}"/>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5" name="Picture 4">
            <a:extLst>
              <a:ext uri="{FF2B5EF4-FFF2-40B4-BE49-F238E27FC236}">
                <a16:creationId xmlns:a16="http://schemas.microsoft.com/office/drawing/2014/main" id="{31505206-69C0-22FD-6274-CC65A37CE213}"/>
              </a:ext>
            </a:extLst>
          </p:cNvPr>
          <p:cNvPicPr>
            <a:picLocks noChangeAspect="1"/>
          </p:cNvPicPr>
          <p:nvPr/>
        </p:nvPicPr>
        <p:blipFill>
          <a:blip r:embed="rId4"/>
          <a:stretch>
            <a:fillRect/>
          </a:stretch>
        </p:blipFill>
        <p:spPr>
          <a:xfrm>
            <a:off x="4210558" y="2321844"/>
            <a:ext cx="7670376" cy="4012415"/>
          </a:xfrm>
          <a:prstGeom prst="rect">
            <a:avLst/>
          </a:prstGeom>
        </p:spPr>
      </p:pic>
      <p:sp>
        <p:nvSpPr>
          <p:cNvPr id="6" name="Google Shape;196;g9504e29505_0_0">
            <a:extLst>
              <a:ext uri="{FF2B5EF4-FFF2-40B4-BE49-F238E27FC236}">
                <a16:creationId xmlns:a16="http://schemas.microsoft.com/office/drawing/2014/main" id="{6843596B-3F41-1A6A-5370-9C1541204D72}"/>
              </a:ext>
            </a:extLst>
          </p:cNvPr>
          <p:cNvSpPr txBox="1">
            <a:spLocks noGrp="1"/>
          </p:cNvSpPr>
          <p:nvPr>
            <p:ph type="body" idx="1"/>
          </p:nvPr>
        </p:nvSpPr>
        <p:spPr>
          <a:xfrm>
            <a:off x="481263" y="3757285"/>
            <a:ext cx="4106779" cy="8199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to verify resizing increases the collection</a:t>
            </a:r>
            <a:endParaRPr dirty="0"/>
          </a:p>
        </p:txBody>
      </p:sp>
      <p:pic>
        <p:nvPicPr>
          <p:cNvPr id="7" name="Audio 6">
            <a:hlinkClick r:id="" action="ppaction://media"/>
            <a:extLst>
              <a:ext uri="{FF2B5EF4-FFF2-40B4-BE49-F238E27FC236}">
                <a16:creationId xmlns:a16="http://schemas.microsoft.com/office/drawing/2014/main" id="{AF9D24BF-CC32-FAFA-0196-58CF853FF8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12832633"/>
      </p:ext>
    </p:extLst>
  </p:cSld>
  <p:clrMapOvr>
    <a:masterClrMapping/>
  </p:clrMapOvr>
  <mc:AlternateContent xmlns:mc="http://schemas.openxmlformats.org/markup-compatibility/2006">
    <mc:Choice xmlns:p14="http://schemas.microsoft.com/office/powerpoint/2010/main" Requires="p14">
      <p:transition spd="slow" p14:dur="2000" advTm="13749"/>
    </mc:Choice>
    <mc:Fallback>
      <p:transition spd="slow" advTm="13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109</TotalTime>
  <Words>696</Words>
  <Application>Microsoft Macintosh PowerPoint</Application>
  <PresentationFormat>Widescreen</PresentationFormat>
  <Paragraphs>198</Paragraphs>
  <Slides>18</Slides>
  <Notes>14</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Aamir Rahman</cp:lastModifiedBy>
  <cp:revision>23</cp:revision>
  <dcterms:created xsi:type="dcterms:W3CDTF">2020-08-19T17:59:24Z</dcterms:created>
  <dcterms:modified xsi:type="dcterms:W3CDTF">2023-04-24T03:39:58Z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